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aret" panose="020B0604020202020204" charset="0"/>
      <p:regular r:id="rId15"/>
    </p:embeddedFont>
    <p:embeddedFont>
      <p:font typeface="Garet Bold" panose="020B0604020202020204" charset="0"/>
      <p:regular r:id="rId16"/>
    </p:embeddedFont>
    <p:embeddedFont>
      <p:font typeface="Glacial Indifference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Mont Bold" panose="020B0604020202020204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399" y="3645694"/>
            <a:ext cx="1240173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Mont Bold"/>
              </a:rPr>
              <a:t>KOLLAM SQUAD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10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 dirty="0">
                <a:solidFill>
                  <a:srgbClr val="F5F5F3"/>
                </a:solidFill>
                <a:latin typeface="League Spartan"/>
              </a:rPr>
              <a:t>Problem statement 11	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9636" y="3603769"/>
            <a:ext cx="769663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F5F5F3"/>
                </a:solidFill>
                <a:latin typeface="Mont Bold"/>
              </a:rPr>
              <a:t>Manual itinerary planning can be a time-consuming and sometimes frustrating process. Some common issues include: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400" y="5316665"/>
            <a:ext cx="7696631" cy="3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295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u="none" strike="noStrike" dirty="0">
                <a:solidFill>
                  <a:srgbClr val="F5F5F3"/>
                </a:solidFill>
                <a:latin typeface="Mont Bold"/>
              </a:rPr>
              <a:t> Manual Research can be Time-Consuming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" y="6239730"/>
            <a:ext cx="7696631" cy="749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5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69" dirty="0">
                <a:solidFill>
                  <a:srgbClr val="F5F5F3"/>
                </a:solidFill>
                <a:latin typeface="Mont Bold"/>
              </a:rPr>
              <a:t>L</a:t>
            </a: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imited knowledge about local customs, languages, and transportation systems</a:t>
            </a:r>
          </a:p>
        </p:txBody>
      </p: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BE22C-2850-6FDB-9F97-F4F1E072D472}"/>
              </a:ext>
            </a:extLst>
          </p:cNvPr>
          <p:cNvSpPr txBox="1"/>
          <p:nvPr/>
        </p:nvSpPr>
        <p:spPr>
          <a:xfrm>
            <a:off x="363013" y="7547515"/>
            <a:ext cx="7867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 Bold" panose="020B0604020202020204" charset="0"/>
              </a:rPr>
              <a:t>Booking and Reservation Hassles for accommodations, flights, and tickets for attractions</a:t>
            </a:r>
            <a:endParaRPr lang="en-IN" sz="2000" dirty="0">
              <a:solidFill>
                <a:schemeClr val="bg1"/>
              </a:solidFill>
              <a:latin typeface="Mont Bol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3AA27-BFDD-AC4D-1F50-DCB5070B0798}"/>
              </a:ext>
            </a:extLst>
          </p:cNvPr>
          <p:cNvSpPr txBox="1"/>
          <p:nvPr/>
        </p:nvSpPr>
        <p:spPr>
          <a:xfrm>
            <a:off x="533400" y="8917257"/>
            <a:ext cx="891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Mont Bold" panose="020B0604020202020204" charset="0"/>
              </a:rPr>
              <a:t>s</a:t>
            </a:r>
            <a:r>
              <a:rPr lang="en-US" sz="2000" dirty="0">
                <a:solidFill>
                  <a:schemeClr val="bg1"/>
                </a:solidFill>
                <a:latin typeface="Mont Bold" panose="020B0604020202020204" charset="0"/>
              </a:rPr>
              <a:t>afety and security issues in certain destinations, Missing Out on unique and lesser-known attractions, Optimization Challenges</a:t>
            </a:r>
            <a:endParaRPr lang="en-IN" sz="2000" dirty="0">
              <a:solidFill>
                <a:schemeClr val="bg1"/>
              </a:solidFill>
              <a:latin typeface="Mont Bold" panose="020B0604020202020204" charset="0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15DCF306-BA45-F74C-1009-5F1582975077}"/>
              </a:ext>
            </a:extLst>
          </p:cNvPr>
          <p:cNvSpPr/>
          <p:nvPr/>
        </p:nvSpPr>
        <p:spPr>
          <a:xfrm>
            <a:off x="10595785" y="301852"/>
            <a:ext cx="7481528" cy="8346848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CD3D00-30F7-2E08-94E8-C97B73BAFD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8" r="147" b="5555"/>
          <a:stretch/>
        </p:blipFill>
        <p:spPr>
          <a:xfrm>
            <a:off x="11198179" y="692673"/>
            <a:ext cx="6541601" cy="75613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2124734" y="889385"/>
            <a:ext cx="4641063" cy="7626481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525286" y="1371847"/>
            <a:ext cx="7626482" cy="5920241"/>
            <a:chOff x="0" y="190500"/>
            <a:chExt cx="10168642" cy="789365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515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Automating travel itinerary planning can significantly streamline the process and provide tailored solutions to travelers.</a:t>
              </a:r>
            </a:p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Develop algorithms to automatically generate day-by-day travel itineraries, considering travel time between destinations, accommodations, and attraction availability.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  <p:pic>
        <p:nvPicPr>
          <p:cNvPr id="14" name="Picture 13" descr="A person talking on a phone&#10;&#10;Description automatically generated">
            <a:extLst>
              <a:ext uri="{FF2B5EF4-FFF2-40B4-BE49-F238E27FC236}">
                <a16:creationId xmlns:a16="http://schemas.microsoft.com/office/drawing/2014/main" id="{C4C6B9B5-C702-9247-255E-E6468D8731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6" y="2703712"/>
            <a:ext cx="71628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19055" y="5146230"/>
            <a:ext cx="9210745" cy="4610796"/>
            <a:chOff x="-39329" y="-3117751"/>
            <a:chExt cx="12280992" cy="6147729"/>
          </a:xfrm>
        </p:grpSpPr>
        <p:sp>
          <p:nvSpPr>
            <p:cNvPr id="7" name="TextBox 7"/>
            <p:cNvSpPr txBox="1"/>
            <p:nvPr/>
          </p:nvSpPr>
          <p:spPr>
            <a:xfrm>
              <a:off x="-39329" y="-3117751"/>
              <a:ext cx="12157861" cy="5596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Real-time Updates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 Map Integration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Budget Tracking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227" dirty="0">
                  <a:solidFill>
                    <a:srgbClr val="F5F5F3"/>
                  </a:solidFill>
                  <a:latin typeface="Glacial Indifference Bold"/>
                </a:rPr>
                <a:t>Using other user experience/recommendations to enhance suggestions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227" dirty="0">
                  <a:solidFill>
                    <a:srgbClr val="F5F5F3"/>
                  </a:solidFill>
                  <a:latin typeface="Glacial Indifference Bold"/>
                </a:rPr>
                <a:t>Discounted bookings on all travel /accommodations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227" dirty="0">
                  <a:solidFill>
                    <a:srgbClr val="F5F5F3"/>
                  </a:solidFill>
                  <a:latin typeface="Glacial Indifference Bold"/>
                </a:rPr>
                <a:t> Feedback and Reviews 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227" dirty="0">
                  <a:solidFill>
                    <a:srgbClr val="F5F5F3"/>
                  </a:solidFill>
                  <a:latin typeface="Glacial Indifference Bold"/>
                </a:rPr>
                <a:t>Creates personalized itinerary with real time suggestion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endParaRPr lang="en-US" sz="2227" dirty="0">
                <a:solidFill>
                  <a:srgbClr val="F5F5F3"/>
                </a:solidFill>
                <a:latin typeface="Glacial Indifference Bold"/>
              </a:endParaRP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3802" y="2511546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314690" y="849829"/>
            <a:ext cx="9744710" cy="6081706"/>
            <a:chOff x="-213756" y="-1398669"/>
            <a:chExt cx="11969883" cy="5834673"/>
          </a:xfrm>
        </p:grpSpPr>
        <p:sp>
          <p:nvSpPr>
            <p:cNvPr id="4" name="TextBox 4"/>
            <p:cNvSpPr txBox="1"/>
            <p:nvPr/>
          </p:nvSpPr>
          <p:spPr>
            <a:xfrm>
              <a:off x="-213756" y="-1398669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dirty="0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0370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93600" y="268320"/>
              <a:ext cx="11849727" cy="41676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Increase accessibility for diverse travelers.</a:t>
              </a:r>
            </a:p>
            <a:p>
              <a:pPr marL="342900" lvl="0" indent="-3429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Enhance local economies through personalized recommendations.</a:t>
              </a:r>
            </a:p>
            <a:p>
              <a:pPr marL="342900" lvl="0" indent="-3429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Promote sustainable travel choices.</a:t>
              </a:r>
            </a:p>
            <a:p>
              <a:pPr marL="342900" lvl="0" indent="-3429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Encourage cultural exchange and understanding.</a:t>
              </a:r>
            </a:p>
            <a:p>
              <a:pPr marL="342900" lvl="0" indent="-3429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500" dirty="0">
                  <a:solidFill>
                    <a:srgbClr val="F5F5F3"/>
                  </a:solidFill>
                  <a:latin typeface="Glacial Indifference Bold"/>
                </a:rPr>
                <a:t>R</a:t>
              </a: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outine checking of recommendations for its validity using ai based tools and chat bots</a:t>
              </a:r>
            </a:p>
            <a:p>
              <a:pPr marL="342900" lvl="0" indent="-3429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500" dirty="0">
                  <a:solidFill>
                    <a:srgbClr val="F5F5F3"/>
                  </a:solidFill>
                  <a:latin typeface="Glacial Indifference Bold"/>
                </a:rPr>
                <a:t>W</a:t>
              </a: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e motivate the other users to give recommendations to help the community which is a key feature of our business model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EA6277-6731-9459-F66B-A896B97F8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925" y="1604524"/>
            <a:ext cx="6103008" cy="6510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E82CFB-5207-8592-5E30-78AB52C27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878" y="1447487"/>
            <a:ext cx="6474692" cy="68050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7306" y="5669849"/>
            <a:ext cx="5970165" cy="26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r>
              <a:rPr lang="en-US" sz="2274" dirty="0">
                <a:solidFill>
                  <a:srgbClr val="F5F5F3"/>
                </a:solidFill>
                <a:latin typeface="Glacial Indifference"/>
              </a:rPr>
              <a:t>We provide free service with the regular plan which offers all the basic itinerary planning features . We provide a pro version which includes features like hidden gems and real time map access etc., Which comes with a paid subscription plan.</a:t>
            </a: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endParaRPr lang="en-US" sz="2274" u="none" strike="noStrike" dirty="0">
              <a:solidFill>
                <a:srgbClr val="F5F5F3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56496" y="1248794"/>
            <a:ext cx="5970165" cy="6281652"/>
          </a:xfrm>
          <a:custGeom>
            <a:avLst/>
            <a:gdLst/>
            <a:ahLst/>
            <a:cxnLst/>
            <a:rect l="l" t="t" r="r" b="b"/>
            <a:pathLst>
              <a:path w="5842000" h="6146800">
                <a:moveTo>
                  <a:pt x="5842000" y="6146800"/>
                </a:moveTo>
                <a:lnTo>
                  <a:pt x="0" y="6146800"/>
                </a:lnTo>
                <a:lnTo>
                  <a:pt x="0" y="0"/>
                </a:lnTo>
                <a:lnTo>
                  <a:pt x="5842000" y="0"/>
                </a:lnTo>
                <a:lnTo>
                  <a:pt x="5842000" y="6146800"/>
                </a:lnTo>
                <a:close/>
              </a:path>
            </a:pathLst>
          </a:custGeom>
          <a:blipFill>
            <a:blip r:embed="rId7"/>
            <a:stretch>
              <a:fillRect t="-286" b="-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person holding a computer and pointing at a graph&#10;&#10;Description automatically generated">
            <a:extLst>
              <a:ext uri="{FF2B5EF4-FFF2-40B4-BE49-F238E27FC236}">
                <a16:creationId xmlns:a16="http://schemas.microsoft.com/office/drawing/2014/main" id="{B699AA5F-E634-0D5D-ECAD-CE9536539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0" y="1403139"/>
            <a:ext cx="5972961" cy="59729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794" y="3929657"/>
            <a:ext cx="7586520" cy="221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ctr">
              <a:lnSpc>
                <a:spcPts val="4432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Python </a:t>
            </a:r>
          </a:p>
          <a:p>
            <a:pPr marL="457200" lvl="0" indent="-457200" algn="ctr">
              <a:lnSpc>
                <a:spcPts val="4432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954" dirty="0" err="1">
                <a:solidFill>
                  <a:srgbClr val="F5F5F3"/>
                </a:solidFill>
                <a:latin typeface="Glacial Indifference Bold"/>
              </a:rPr>
              <a:t>T</a:t>
            </a:r>
            <a:r>
              <a:rPr lang="en-US" sz="2954" u="none" strike="noStrike" dirty="0" err="1">
                <a:solidFill>
                  <a:srgbClr val="F5F5F3"/>
                </a:solidFill>
                <a:latin typeface="Glacial Indifference Bold"/>
              </a:rPr>
              <a:t>kinter</a:t>
            </a: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 </a:t>
            </a:r>
          </a:p>
          <a:p>
            <a:pPr marL="457200" lvl="0" indent="-457200" algn="ctr">
              <a:lnSpc>
                <a:spcPts val="4432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pandas </a:t>
            </a:r>
          </a:p>
          <a:p>
            <a:pPr marL="457200" lvl="0" indent="-457200" algn="ctr">
              <a:lnSpc>
                <a:spcPts val="4432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954" dirty="0" err="1">
                <a:solidFill>
                  <a:srgbClr val="F5F5F3"/>
                </a:solidFill>
                <a:latin typeface="Glacial Indifference Bold"/>
              </a:rPr>
              <a:t>T</a:t>
            </a:r>
            <a:r>
              <a:rPr lang="en-US" sz="2954" u="none" strike="noStrike" dirty="0" err="1">
                <a:solidFill>
                  <a:srgbClr val="F5F5F3"/>
                </a:solidFill>
                <a:latin typeface="Glacial Indifference Bold"/>
              </a:rPr>
              <a:t>ensorflow</a:t>
            </a: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341120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88397" y="3543106"/>
            <a:ext cx="3535026" cy="4287833"/>
            <a:chOff x="11247" y="-8122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11247" y="-8122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86503" y="3543106"/>
            <a:ext cx="3535026" cy="4287833"/>
            <a:chOff x="0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08073" y="3440814"/>
            <a:ext cx="3535026" cy="4287833"/>
            <a:chOff x="0" y="0"/>
            <a:chExt cx="1157357" cy="14038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94347" y="4685298"/>
            <a:ext cx="2850904" cy="458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Vishakh Nair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10054" y="4467289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</a:pP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Sabarinath</a:t>
            </a:r>
            <a:r>
              <a:rPr lang="en-US" sz="3410" dirty="0">
                <a:solidFill>
                  <a:srgbClr val="FFBD59"/>
                </a:solidFill>
                <a:latin typeface="Garet Bold"/>
              </a:rPr>
              <a:t> M </a:t>
            </a: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Panicker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082426" y="4685297"/>
            <a:ext cx="2586320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P S Vishal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9BF70D-6B6B-C14C-1001-003B4E13B655}"/>
              </a:ext>
            </a:extLst>
          </p:cNvPr>
          <p:cNvSpPr txBox="1"/>
          <p:nvPr/>
        </p:nvSpPr>
        <p:spPr>
          <a:xfrm>
            <a:off x="2266829" y="6096998"/>
            <a:ext cx="3659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Team Leader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001459-533E-EB71-9554-35ABB0231813}"/>
              </a:ext>
            </a:extLst>
          </p:cNvPr>
          <p:cNvSpPr txBox="1"/>
          <p:nvPr/>
        </p:nvSpPr>
        <p:spPr>
          <a:xfrm>
            <a:off x="8280038" y="5998273"/>
            <a:ext cx="3659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Team Member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501D3C-F805-65C8-3CA6-37B1A28ED4E4}"/>
              </a:ext>
            </a:extLst>
          </p:cNvPr>
          <p:cNvSpPr txBox="1"/>
          <p:nvPr/>
        </p:nvSpPr>
        <p:spPr>
          <a:xfrm>
            <a:off x="14085495" y="5998273"/>
            <a:ext cx="3659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Team Member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281</Words>
  <Application>Microsoft Office PowerPoint</Application>
  <PresentationFormat>Custom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Mont Bold</vt:lpstr>
      <vt:lpstr>Garet Bold</vt:lpstr>
      <vt:lpstr>Glacial Indifference</vt:lpstr>
      <vt:lpstr>Garet</vt:lpstr>
      <vt:lpstr>Glacial Indifference Bold</vt:lpstr>
      <vt:lpstr>Calibri</vt:lpstr>
      <vt:lpstr>Arial</vt:lpstr>
      <vt:lpstr>Wingdings</vt:lpstr>
      <vt:lpstr>Poppins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Vishal</dc:creator>
  <cp:lastModifiedBy>Vishal</cp:lastModifiedBy>
  <cp:revision>20</cp:revision>
  <dcterms:created xsi:type="dcterms:W3CDTF">2006-08-16T00:00:00Z</dcterms:created>
  <dcterms:modified xsi:type="dcterms:W3CDTF">2023-10-28T06:10:56Z</dcterms:modified>
  <dc:identifier>DAFxrxF-qp8</dc:identifier>
</cp:coreProperties>
</file>